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91" r:id="rId3"/>
    <p:sldId id="292" r:id="rId4"/>
    <p:sldId id="293" r:id="rId5"/>
    <p:sldId id="261" r:id="rId6"/>
    <p:sldId id="262" r:id="rId7"/>
    <p:sldId id="263" r:id="rId8"/>
    <p:sldId id="264" r:id="rId9"/>
    <p:sldId id="266" r:id="rId10"/>
    <p:sldId id="270" r:id="rId11"/>
    <p:sldId id="260" r:id="rId12"/>
    <p:sldId id="286" r:id="rId13"/>
    <p:sldId id="287" r:id="rId14"/>
    <p:sldId id="259" r:id="rId15"/>
    <p:sldId id="257" r:id="rId16"/>
    <p:sldId id="258" r:id="rId17"/>
    <p:sldId id="256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47" d="100"/>
          <a:sy n="47" d="100"/>
        </p:scale>
        <p:origin x="58" y="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FF459-68D8-40BE-95D0-1AA839812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781E6-921B-49E6-8105-7954F91B7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8DCF3-658E-4703-B6B0-48AD87AB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37F07-B4F2-454D-9F7F-BEB80599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77683-2845-4394-A518-5221E2C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8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D48-F700-4AAA-9083-5D8E1F03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4F14C-DEA1-43E3-BBCA-EBA559FA9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FCB78-E9F6-4977-BBD3-2A1A5280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86472-C1F2-423E-82F2-3BACBDDC1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EEE2-1574-4E8F-90DD-FCD12265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1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DA15C6-9415-46F0-98A8-C6ABC1D4D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CF224-1815-44E8-871A-F157CFAB9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37256-B6D7-4ADA-83F5-2A9A60DD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89B72-6A63-4F77-812F-10E0142B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9FF15-CA76-409F-AE73-8B3B5249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7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AC0F-8C85-4DCC-9DCA-BB2842E8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086AC-0870-447E-9D96-508796AB5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AB3EF-6DE0-4D05-8AEC-28E0AFF8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31E54-60A3-4833-B523-FE52C90E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C1764-A42B-4BA8-B01A-188C11C5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D7E1-57D5-49C4-81EA-DC645CFA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F30CC-13D7-461D-8AF7-66083FBCD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E9383-6360-4D8A-91CD-E28EEA1F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4CE6D-A2E1-49ED-A647-EF541DF0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5D0C9-0122-47CE-8377-239CCF68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4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D82E-3D2E-4169-A941-2CB91BC5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9E45-2CFA-46D2-96A2-F107E444C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85BD5-B23D-45DB-96C3-FBB2599C7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A7C6E-6BE3-49C5-BBF1-6728DFDB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1F0C0-9CAF-4FCE-83AE-5F024BCC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B5955-DA0E-485A-988C-4D386DF62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5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027A-4E6C-4C20-8312-AA79B15E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FCFE9-E018-411C-A255-F0794363A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4D28-356B-45EC-9867-DACC02D2D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B553E-9F5D-4713-B18C-F2EBD7224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A7784-BBB2-4E1E-9A36-82F076F21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D87A9-D0FA-4058-87AC-A34BD92A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6AAB6-125A-46A0-B47D-E7995C5F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7D0D60-6EA4-443E-95D6-879AF84C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1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39AA-DCA8-46F0-96A7-974DEE40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E237A-8124-41F9-A863-C10B684B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9DA96-FE48-48BA-A81B-54E96AA8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F3B88-F90B-41AA-AF27-EE258F76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0CF54-DD47-4273-A4B8-252FC9A0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8F73A-960E-46C7-ABBB-2317DD60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17F50-6735-4674-8233-40A91CFC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2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5187-5E5A-4025-B3FD-579D5673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7F0DA-86D1-45BF-B2ED-1E21EAC5F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53D81-6516-434F-9C98-6BFF66075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2A3C7-6F74-49A2-9F5B-08041009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5D65-F780-4036-BA0A-2B123853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31FFC-937B-49A2-A2CD-5C3167CB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1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B376-AE62-4ECD-B295-64F17AE5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80B08-66DD-4A9C-B7FC-E3E4D2EB5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42B11-AB5A-4444-957D-BAC2ED45B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5DC0D-09F8-45A9-ABC2-56FA6B6B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899FE-386E-407F-9C31-AF90632D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C5D9A-ABF8-4A87-A4A0-3CE202F8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8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14EB4-B17F-4DFF-A227-0A2B2200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D319B-4E0E-470C-9EC4-A8A64E9AA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3181D-58D7-4A71-AD15-B1F2DD9F4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70E2F-4D23-411B-AD53-0A840352BB03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D3C7-C11F-4309-86BE-7C26AD0EB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EB585-5C83-45C9-B809-2B4A7F273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99E0-4792-4717-B24B-AF572C98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2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207C-F3B3-45BD-8D02-65021E801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Compiled 3D Fiber Segmentation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45F6B-1F3B-4AD1-AA53-F02EF66B02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Keshav Shivam</a:t>
            </a:r>
          </a:p>
        </p:txBody>
      </p:sp>
    </p:spTree>
    <p:extLst>
      <p:ext uri="{BB962C8B-B14F-4D97-AF65-F5344CB8AC3E}">
        <p14:creationId xmlns:p14="http://schemas.microsoft.com/office/powerpoint/2010/main" val="4285997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4748-FFE4-498D-896F-8DBD3D01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Implementation</a:t>
            </a:r>
          </a:p>
        </p:txBody>
      </p:sp>
      <p:pic>
        <p:nvPicPr>
          <p:cNvPr id="2050" name="Picture 2" descr="Image result for C++">
            <a:extLst>
              <a:ext uri="{FF2B5EF4-FFF2-40B4-BE49-F238E27FC236}">
                <a16:creationId xmlns:a16="http://schemas.microsoft.com/office/drawing/2014/main" id="{61880F99-C44C-4D6F-9CC4-3988358D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2" y="2824264"/>
            <a:ext cx="1781490" cy="200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tlab logo">
            <a:extLst>
              <a:ext uri="{FF2B5EF4-FFF2-40B4-BE49-F238E27FC236}">
                <a16:creationId xmlns:a16="http://schemas.microsoft.com/office/drawing/2014/main" id="{B6D026E1-6759-4E0F-BDB8-450D4BEF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32" y="2752455"/>
            <a:ext cx="2460559" cy="21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39755-E960-46F3-A4F7-9D5046B7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841" y="2752455"/>
            <a:ext cx="2394119" cy="214963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2F95003-AB64-466A-AA58-622599AB8702}"/>
              </a:ext>
            </a:extLst>
          </p:cNvPr>
          <p:cNvSpPr/>
          <p:nvPr/>
        </p:nvSpPr>
        <p:spPr>
          <a:xfrm>
            <a:off x="5085947" y="3490270"/>
            <a:ext cx="570322" cy="6363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16F8A29-903A-48C6-8E7D-0E3B5D03571E}"/>
              </a:ext>
            </a:extLst>
          </p:cNvPr>
          <p:cNvSpPr/>
          <p:nvPr/>
        </p:nvSpPr>
        <p:spPr>
          <a:xfrm>
            <a:off x="8419956" y="3502055"/>
            <a:ext cx="570322" cy="6363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8EEE8C-7240-42AF-80C5-2D8E2927E8E5}"/>
              </a:ext>
            </a:extLst>
          </p:cNvPr>
          <p:cNvSpPr/>
          <p:nvPr/>
        </p:nvSpPr>
        <p:spPr>
          <a:xfrm>
            <a:off x="2431007" y="3490272"/>
            <a:ext cx="570322" cy="6363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82A73-2F77-4E9B-9D04-CB9AB32806F6}"/>
              </a:ext>
            </a:extLst>
          </p:cNvPr>
          <p:cNvSpPr txBox="1"/>
          <p:nvPr/>
        </p:nvSpPr>
        <p:spPr>
          <a:xfrm>
            <a:off x="6123793" y="5418685"/>
            <a:ext cx="2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 fibers to MATLAB for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C5D0D-5FCF-4089-8270-35DEF79BC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78" y="2853962"/>
            <a:ext cx="1950364" cy="1932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B93483-80C9-4545-8922-0F9A99D3D5EE}"/>
              </a:ext>
            </a:extLst>
          </p:cNvPr>
          <p:cNvSpPr txBox="1"/>
          <p:nvPr/>
        </p:nvSpPr>
        <p:spPr>
          <a:xfrm>
            <a:off x="3152892" y="5486518"/>
            <a:ext cx="214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Fire Algorithm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5DBFF-1D83-4831-AE5C-2FBD81242344}"/>
              </a:ext>
            </a:extLst>
          </p:cNvPr>
          <p:cNvSpPr txBox="1"/>
          <p:nvPr/>
        </p:nvSpPr>
        <p:spPr>
          <a:xfrm>
            <a:off x="9120094" y="5419124"/>
            <a:ext cx="2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Fiber 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EED319-7D65-4E47-8EE4-F05C8BE54B47}"/>
              </a:ext>
            </a:extLst>
          </p:cNvPr>
          <p:cNvSpPr txBox="1"/>
          <p:nvPr/>
        </p:nvSpPr>
        <p:spPr>
          <a:xfrm>
            <a:off x="272258" y="5486518"/>
            <a:ext cx="2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Zee-stack of images</a:t>
            </a:r>
          </a:p>
        </p:txBody>
      </p:sp>
    </p:spTree>
    <p:extLst>
      <p:ext uri="{BB962C8B-B14F-4D97-AF65-F5344CB8AC3E}">
        <p14:creationId xmlns:p14="http://schemas.microsoft.com/office/powerpoint/2010/main" val="13449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207C-F3B3-45BD-8D02-65021E801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Quivers and 2D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45F6B-1F3B-4AD1-AA53-F02EF66B02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Keshav Shivam</a:t>
            </a:r>
          </a:p>
        </p:txBody>
      </p:sp>
    </p:spTree>
    <p:extLst>
      <p:ext uri="{BB962C8B-B14F-4D97-AF65-F5344CB8AC3E}">
        <p14:creationId xmlns:p14="http://schemas.microsoft.com/office/powerpoint/2010/main" val="861088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FFB6B-2EFA-4069-98C0-982F5969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58" y="298450"/>
            <a:ext cx="4839018" cy="453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Ran in ~3 </a:t>
            </a:r>
            <a:r>
              <a:rPr lang="en-US" dirty="0" err="1">
                <a:solidFill>
                  <a:prstClr val="black"/>
                </a:solidFill>
              </a:rPr>
              <a:t>hrs</a:t>
            </a:r>
            <a:r>
              <a:rPr lang="en-US" dirty="0">
                <a:solidFill>
                  <a:prstClr val="black"/>
                </a:solidFill>
              </a:rPr>
              <a:t>, left it on overnight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(1, rows, cols,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0.05, 10, 2, 13, 0);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32,000 nucleation points were expanded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B2874-65E0-4AB8-9AA6-6EA8210FA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" t="1534" r="4808" b="2541"/>
          <a:stretch/>
        </p:blipFill>
        <p:spPr>
          <a:xfrm>
            <a:off x="6255138" y="313734"/>
            <a:ext cx="4893001" cy="45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FFB6B-2EFA-4069-98C0-982F5969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58" y="298450"/>
            <a:ext cx="4839018" cy="453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Performed linear regression to find line of best fit for each of the fibers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Ran in 30 min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(1, rows, cols,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0.05, 10, 2, 13, 0);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50,000 nucleation points were expanded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09CC0F-3C1C-4957-A811-6E9C12C5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126" y="298451"/>
            <a:ext cx="4585381" cy="45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2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C135-CF88-49A7-A743-440AD3919A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preprocessing, testing for z = 1 …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0AE1-1A9A-4B84-87E6-F5010C64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Keshav Shivam</a:t>
            </a:r>
          </a:p>
        </p:txBody>
      </p:sp>
    </p:spTree>
    <p:extLst>
      <p:ext uri="{BB962C8B-B14F-4D97-AF65-F5344CB8AC3E}">
        <p14:creationId xmlns:p14="http://schemas.microsoft.com/office/powerpoint/2010/main" val="59836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5B8D-2F0B-4040-8784-3B79CFCD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after mean subtract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C3C86-E27B-4F7E-B509-0AFA0D39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501" y="3619919"/>
            <a:ext cx="6222120" cy="319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8B86A-E9FD-44C2-940B-6970A59F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5" y="1739594"/>
            <a:ext cx="6096000" cy="3378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E5ACC-A577-42BB-83B0-28625D9F6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50"/>
          <a:stretch/>
        </p:blipFill>
        <p:spPr>
          <a:xfrm>
            <a:off x="7751234" y="465440"/>
            <a:ext cx="3835400" cy="30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9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5B8D-2F0B-4040-8784-3B79CFCD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after mean subtract and </a:t>
            </a:r>
            <a:r>
              <a:rPr lang="en-US" dirty="0" err="1"/>
              <a:t>bwareafilt</a:t>
            </a:r>
            <a:r>
              <a:rPr lang="en-US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E5ACC-A577-42BB-83B0-28625D9F6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0"/>
          <a:stretch/>
        </p:blipFill>
        <p:spPr>
          <a:xfrm>
            <a:off x="7382933" y="1409165"/>
            <a:ext cx="3166534" cy="2492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E97860-D3E1-4372-A160-1B88342D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6" y="1742366"/>
            <a:ext cx="6472767" cy="3157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B721B-DF63-4044-AD78-59FE812C9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633" y="3953120"/>
            <a:ext cx="5634567" cy="27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4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7CA2-EFA5-489D-99C1-8C7AD6A0AA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Amira / Small FL tests</a:t>
            </a:r>
          </a:p>
        </p:txBody>
      </p:sp>
    </p:spTree>
    <p:extLst>
      <p:ext uri="{BB962C8B-B14F-4D97-AF65-F5344CB8AC3E}">
        <p14:creationId xmlns:p14="http://schemas.microsoft.com/office/powerpoint/2010/main" val="9968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Straight fiber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1C48B-C664-41F5-9F0A-6B26D49A0CCD}"/>
              </a:ext>
            </a:extLst>
          </p:cNvPr>
          <p:cNvSpPr txBox="1"/>
          <p:nvPr/>
        </p:nvSpPr>
        <p:spPr>
          <a:xfrm>
            <a:off x="299489" y="4958357"/>
            <a:ext cx="10108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 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20, 10, 2, 1, 5)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Thresholding is very high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Changed max fiber length to be width, since its largest parameter. Average doesn’t work if there is a large difference in x, y, and 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FA3E28-17D1-4A90-B428-9E2E16A0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368" y="2080162"/>
            <a:ext cx="2687072" cy="2241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F3454-F0CA-42B3-9CB7-789F3743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6" y="1635819"/>
            <a:ext cx="6073414" cy="2468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6D3835-5B86-41B0-9D7A-2F560CA4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020" y="2042572"/>
            <a:ext cx="3026386" cy="231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0102-1E7D-49BC-BCD0-132DE609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Original FL Zee stack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BE633-D93E-49BF-B317-E88BC04F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969" y="1507295"/>
            <a:ext cx="4112525" cy="3345287"/>
          </a:xfrm>
          <a:prstGeom prst="rect">
            <a:avLst/>
          </a:prstGeom>
        </p:spPr>
      </p:pic>
      <p:pic>
        <p:nvPicPr>
          <p:cNvPr id="10" name="Picture 9" descr="A close up of some grass&#10;&#10;Description automatically generated">
            <a:extLst>
              <a:ext uri="{FF2B5EF4-FFF2-40B4-BE49-F238E27FC236}">
                <a16:creationId xmlns:a16="http://schemas.microsoft.com/office/drawing/2014/main" id="{F6999363-5660-4C08-96CC-BF177D0C9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2807" y="1625012"/>
            <a:ext cx="2942590" cy="2942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6B541-624A-439C-8A42-54A71A443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976" y="1625012"/>
            <a:ext cx="3885282" cy="3099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1CC20-95B2-4B10-9101-A8C62A0D3B03}"/>
              </a:ext>
            </a:extLst>
          </p:cNvPr>
          <p:cNvSpPr txBox="1"/>
          <p:nvPr/>
        </p:nvSpPr>
        <p:spPr>
          <a:xfrm>
            <a:off x="1043858" y="5010150"/>
            <a:ext cx="10108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Fibers = </a:t>
            </a:r>
            <a:r>
              <a:rPr lang="en-US" dirty="0" err="1">
                <a:solidFill>
                  <a:prstClr val="black"/>
                </a:solidFill>
              </a:rPr>
              <a:t>FiberFinder</a:t>
            </a:r>
            <a:r>
              <a:rPr lang="en-US" dirty="0">
                <a:solidFill>
                  <a:prstClr val="black"/>
                </a:solidFill>
              </a:rPr>
              <a:t>(depth, height, width, </a:t>
            </a:r>
            <a:r>
              <a:rPr lang="en-US" dirty="0" err="1">
                <a:solidFill>
                  <a:prstClr val="black"/>
                </a:solidFill>
              </a:rPr>
              <a:t>imgArray</a:t>
            </a:r>
            <a:r>
              <a:rPr lang="en-US" dirty="0">
                <a:solidFill>
                  <a:prstClr val="black"/>
                </a:solidFill>
              </a:rPr>
              <a:t>, 20, 10, 2, 1, 5); 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Found 66 fibers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Took 64 min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 this-&gt;</a:t>
            </a:r>
            <a:r>
              <a:rPr lang="en-US" dirty="0" err="1">
                <a:solidFill>
                  <a:prstClr val="black"/>
                </a:solidFill>
              </a:rPr>
              <a:t>maxDFSDepth</a:t>
            </a:r>
            <a:r>
              <a:rPr lang="en-US" dirty="0">
                <a:solidFill>
                  <a:prstClr val="black"/>
                </a:solidFill>
              </a:rPr>
              <a:t> = this-&gt;</a:t>
            </a:r>
            <a:r>
              <a:rPr lang="en-US" dirty="0" err="1">
                <a:solidFill>
                  <a:prstClr val="black"/>
                </a:solidFill>
              </a:rPr>
              <a:t>maxFiberLength</a:t>
            </a:r>
            <a:r>
              <a:rPr lang="en-US" dirty="0">
                <a:solidFill>
                  <a:prstClr val="black"/>
                </a:solidFill>
              </a:rPr>
              <a:t> / </a:t>
            </a:r>
            <a:r>
              <a:rPr lang="en-US" dirty="0" err="1">
                <a:solidFill>
                  <a:prstClr val="black"/>
                </a:solidFill>
              </a:rPr>
              <a:t>lmpBoxRadius</a:t>
            </a:r>
            <a:r>
              <a:rPr lang="en-US" dirty="0">
                <a:solidFill>
                  <a:prstClr val="black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4358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49E3-D517-46C8-8738-5D01D5D3D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CT-FIRE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A90CAB-1253-4C9E-931A-33669FF8ED0E}"/>
              </a:ext>
            </a:extLst>
          </p:cNvPr>
          <p:cNvSpPr/>
          <p:nvPr/>
        </p:nvSpPr>
        <p:spPr>
          <a:xfrm>
            <a:off x="3048000" y="40774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approach of CT-FIRE combines the advantages of the fast discrete curvelet transform for denoising images, enhancement of the fiber edge features, and the fiber extraction (FIRE) algorithm for extracting individual fibers.”  - Andrew et al.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6255C-32B1-4E03-849A-66EF37B2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6" y="580715"/>
            <a:ext cx="5953232" cy="5696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6D70C-E978-4063-BD08-7693619399FA}"/>
              </a:ext>
            </a:extLst>
          </p:cNvPr>
          <p:cNvSpPr txBox="1"/>
          <p:nvPr/>
        </p:nvSpPr>
        <p:spPr>
          <a:xfrm>
            <a:off x="6812782" y="710921"/>
            <a:ext cx="38585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z-stacks along the axis perpendicular to focal plane.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threshold on the image, into foreground vs background. Use relative intensity of pixels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minimum distance of each foreground pixel to the background. Apply a Gaussian filter.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nucleation points in the image to be the pixels with the maximum distance values.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local maximum points (LMPs) of each nucleation points in a similar fashion. Continue to build the network until no more LMPs are found.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short dangling fibers.</a:t>
            </a:r>
          </a:p>
          <a:p>
            <a:pPr marL="342900" indent="-342900">
              <a:buAutoNum type="alphaLcParenR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64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/>
              <p:nvPr/>
            </p:nvSpPr>
            <p:spPr>
              <a:xfrm>
                <a:off x="6764684" y="2115530"/>
                <a:ext cx="4718818" cy="2626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N = {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V, X, 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}. 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list of n vertices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set of coordinates describing the position of each vertex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set of fibers, which are made of vertices.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{1, 2, …n}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where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where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(v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684" y="2115530"/>
                <a:ext cx="4718818" cy="2626938"/>
              </a:xfrm>
              <a:prstGeom prst="rect">
                <a:avLst/>
              </a:prstGeom>
              <a:blipFill>
                <a:blip r:embed="rId2"/>
                <a:stretch>
                  <a:fillRect l="-1163" t="-1160" b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6C9603D-0E89-4372-B304-72561A8FA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5" y="1582737"/>
            <a:ext cx="6344429" cy="36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1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6255C-32B1-4E03-849A-66EF37B23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9" r="62933" b="70600"/>
          <a:stretch/>
        </p:blipFill>
        <p:spPr>
          <a:xfrm>
            <a:off x="2585970" y="853579"/>
            <a:ext cx="1427480" cy="1674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/>
              <p:nvPr/>
            </p:nvSpPr>
            <p:spPr>
              <a:xfrm>
                <a:off x="503421" y="2528384"/>
                <a:ext cx="559257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Flatten z-stacks along the axis perpendicular to focal plane.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image I(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define an image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 mapping such that: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: U →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[0, 255]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where U = {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[0, L]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[0, M]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[0, N]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flattened image  J (x, y)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{I(x, y, z)} and is in the direction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perpendicular to the focal plane.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Flattening takes the maximum intensity pixel value from the entire z stack at that x and y location. Alternative flattening methods to consider are sum slices, standard deviation, and mean intensity.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21" y="2528384"/>
                <a:ext cx="5592579" cy="4524315"/>
              </a:xfrm>
              <a:prstGeom prst="rect">
                <a:avLst/>
              </a:prstGeom>
              <a:blipFill>
                <a:blip r:embed="rId3"/>
                <a:stretch>
                  <a:fillRect l="-981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1F5092-E473-43DF-BE74-00EFE54B5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2" r="36755" b="70600"/>
          <a:stretch/>
        </p:blipFill>
        <p:spPr>
          <a:xfrm>
            <a:off x="8116343" y="853579"/>
            <a:ext cx="1489686" cy="1674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90CCA-BB7A-4B68-A294-214AFC347FA0}"/>
              </a:ext>
            </a:extLst>
          </p:cNvPr>
          <p:cNvSpPr txBox="1"/>
          <p:nvPr/>
        </p:nvSpPr>
        <p:spPr>
          <a:xfrm>
            <a:off x="6096000" y="2528384"/>
            <a:ext cx="55925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Binary threshold on the image, into foreground vs background. Use relative intensity of pixels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 gaussian filter and binarize the image, so that pixel values are 1 if the pixel is a curvelet, else 0.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binarize, all pixels that are brighter than a certain threshold are 1.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threshold must be experimentally determined to maintain network topology.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6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6255C-32B1-4E03-849A-66EF37B23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9" r="62933" b="70600"/>
          <a:stretch/>
        </p:blipFill>
        <p:spPr>
          <a:xfrm>
            <a:off x="2585970" y="853579"/>
            <a:ext cx="1427480" cy="1674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/>
              <p:nvPr/>
            </p:nvSpPr>
            <p:spPr>
              <a:xfrm>
                <a:off x="503421" y="2528384"/>
                <a:ext cx="559257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 Determine the minimum distance of each foreground pixel to the background. Apply a Gaussian filter.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minimal distance from a fiber pixel to a background pixel is calculated. This distance function is then smoothed with a Gaussian filter and is represented by D(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with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21" y="2528384"/>
                <a:ext cx="5592579" cy="2031325"/>
              </a:xfrm>
              <a:prstGeom prst="rect">
                <a:avLst/>
              </a:prstGeom>
              <a:blipFill>
                <a:blip r:embed="rId3"/>
                <a:stretch>
                  <a:fillRect l="-981" t="-1802" r="-1745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1F5092-E473-43DF-BE74-00EFE54B5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2" r="36755" b="70600"/>
          <a:stretch/>
        </p:blipFill>
        <p:spPr>
          <a:xfrm>
            <a:off x="8116343" y="853579"/>
            <a:ext cx="1489686" cy="1674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90CCA-BB7A-4B68-A294-214AFC347FA0}"/>
                  </a:ext>
                </a:extLst>
              </p:cNvPr>
              <p:cNvSpPr txBox="1"/>
              <p:nvPr/>
            </p:nvSpPr>
            <p:spPr>
              <a:xfrm>
                <a:off x="6096000" y="2528384"/>
                <a:ext cx="5592579" cy="348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d) Select nucleation points in the image to be the pixels with the maximum distance values.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r) = {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||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||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≤  floor(r) }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∂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r) = {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||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||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 floor(r) }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the nucleation points P be such that: 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=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 |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≥ max{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Nucleation points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occur at local maxima of D(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exceed the threshold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nuc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90CCA-BB7A-4B68-A294-214AFC3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28384"/>
                <a:ext cx="5592579" cy="3483518"/>
              </a:xfrm>
              <a:prstGeom prst="rect">
                <a:avLst/>
              </a:prstGeom>
              <a:blipFill>
                <a:blip r:embed="rId4"/>
                <a:stretch>
                  <a:fillRect l="-872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86805A0-62C7-4B79-A90B-60538ABFF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68" r="12354" b="71816"/>
          <a:stretch/>
        </p:blipFill>
        <p:spPr>
          <a:xfrm>
            <a:off x="2585970" y="888215"/>
            <a:ext cx="1427480" cy="1605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4E281-21D3-413B-891D-3761E6E53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0" t="28914" r="61746" b="41686"/>
          <a:stretch/>
        </p:blipFill>
        <p:spPr>
          <a:xfrm>
            <a:off x="8101426" y="853579"/>
            <a:ext cx="1504603" cy="167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6255C-32B1-4E03-849A-66EF37B23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9" r="62933" b="70600"/>
          <a:stretch/>
        </p:blipFill>
        <p:spPr>
          <a:xfrm>
            <a:off x="2585970" y="853579"/>
            <a:ext cx="1427480" cy="1674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/>
              <p:nvPr/>
            </p:nvSpPr>
            <p:spPr>
              <a:xfrm>
                <a:off x="503421" y="2528384"/>
                <a:ext cx="5592579" cy="2963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e) Find the local maximum points (LMPs) of each nucleation points in a similar fashion. Continue to build the network until no more LMPs are found.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{LMP}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∂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| D(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≥ max{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}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∂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||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||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 1} where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LMPs occur at a local maximum in D(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is on the surface of the box ∂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that exceed threshold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LMP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2.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21" y="2528384"/>
                <a:ext cx="5592579" cy="2963119"/>
              </a:xfrm>
              <a:prstGeom prst="rect">
                <a:avLst/>
              </a:prstGeom>
              <a:blipFill>
                <a:blip r:embed="rId3"/>
                <a:stretch>
                  <a:fillRect l="-981" t="-1235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1F5092-E473-43DF-BE74-00EFE54B5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2" r="36755" b="70600"/>
          <a:stretch/>
        </p:blipFill>
        <p:spPr>
          <a:xfrm>
            <a:off x="8116343" y="853579"/>
            <a:ext cx="1489686" cy="1674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90CCA-BB7A-4B68-A294-214AFC347FA0}"/>
              </a:ext>
            </a:extLst>
          </p:cNvPr>
          <p:cNvSpPr txBox="1"/>
          <p:nvPr/>
        </p:nvSpPr>
        <p:spPr>
          <a:xfrm>
            <a:off x="6096000" y="2528384"/>
            <a:ext cx="5592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f) Remove short dangling fibers.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Dangling fibers have a length bellow a certain threshold, and a tangent angel differing from other incoming fiber ends. Fibers that are similar in orientation are joined.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46016-AB62-41B9-ACA1-88A40C816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2" t="29699" r="37869" b="40901"/>
          <a:stretch/>
        </p:blipFill>
        <p:spPr>
          <a:xfrm>
            <a:off x="2585969" y="853578"/>
            <a:ext cx="1427481" cy="1674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F7070-77C1-4422-9914-F34D43724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25" t="29581" r="11752" b="41018"/>
          <a:stretch/>
        </p:blipFill>
        <p:spPr>
          <a:xfrm>
            <a:off x="8116343" y="907676"/>
            <a:ext cx="1489686" cy="167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3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D84A-702C-4DF1-8C04-9BF52DF5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Nucleation and Local Maximum Points (LMPs)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F1250-9BD4-48D6-ADCB-8693D7FF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96" y="1895449"/>
            <a:ext cx="7966008" cy="43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D84A-702C-4DF1-8C04-9BF52DF5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CT-FIRE’s standalone MATLAB application has the capability to process .tiff image stacks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58465-46D9-4F04-BA4C-4A8D9F5F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15" y="1780894"/>
            <a:ext cx="5882539" cy="429045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BD12631-93C4-4A10-BD61-062605C63466}"/>
              </a:ext>
            </a:extLst>
          </p:cNvPr>
          <p:cNvSpPr/>
          <p:nvPr/>
        </p:nvSpPr>
        <p:spPr>
          <a:xfrm>
            <a:off x="512168" y="2205317"/>
            <a:ext cx="4282888" cy="4572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785CD-FC10-40D2-85E4-C565DAB3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54" y="2770768"/>
            <a:ext cx="5097274" cy="2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15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1055</Words>
  <Application>Microsoft Office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Compiled 3D Fiber Segmentation Slides</vt:lpstr>
      <vt:lpstr>CT-FIRE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Nucleation and Local Maximum Points (LMPs) </vt:lpstr>
      <vt:lpstr>CT-FIRE’s standalone MATLAB application has the capability to process .tiff image stacks</vt:lpstr>
      <vt:lpstr>Technical Implementation</vt:lpstr>
      <vt:lpstr>Quivers and 2D Regression</vt:lpstr>
      <vt:lpstr>PowerPoint Presentation</vt:lpstr>
      <vt:lpstr>PowerPoint Presentation</vt:lpstr>
      <vt:lpstr>Image preprocessing, testing for z = 1 … 5</vt:lpstr>
      <vt:lpstr>Results after mean subtract</vt:lpstr>
      <vt:lpstr>Results after mean subtract and bwareafilt()</vt:lpstr>
      <vt:lpstr>Amira / Small FL tests</vt:lpstr>
      <vt:lpstr>Straight fiber line</vt:lpstr>
      <vt:lpstr>Original FL Zee stack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Compiled 3D Fiber Segmentation Slides</dc:title>
  <dc:creator>Keshav Shivam</dc:creator>
  <cp:lastModifiedBy>Keshav Shivam</cp:lastModifiedBy>
  <cp:revision>1</cp:revision>
  <dcterms:created xsi:type="dcterms:W3CDTF">2020-10-11T20:39:47Z</dcterms:created>
  <dcterms:modified xsi:type="dcterms:W3CDTF">2020-10-11T20:55:11Z</dcterms:modified>
</cp:coreProperties>
</file>